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2" r:id="rId1"/>
  </p:sldMasterIdLst>
  <p:notesMasterIdLst>
    <p:notesMasterId r:id="rId23"/>
  </p:notesMasterIdLst>
  <p:handoutMasterIdLst>
    <p:handoutMasterId r:id="rId24"/>
  </p:handoutMasterIdLst>
  <p:sldIdLst>
    <p:sldId id="256" r:id="rId2"/>
    <p:sldId id="257" r:id="rId3"/>
    <p:sldId id="287" r:id="rId4"/>
    <p:sldId id="258" r:id="rId5"/>
    <p:sldId id="264" r:id="rId6"/>
    <p:sldId id="276" r:id="rId7"/>
    <p:sldId id="263" r:id="rId8"/>
    <p:sldId id="290" r:id="rId9"/>
    <p:sldId id="291" r:id="rId10"/>
    <p:sldId id="288" r:id="rId11"/>
    <p:sldId id="281" r:id="rId12"/>
    <p:sldId id="283" r:id="rId13"/>
    <p:sldId id="284" r:id="rId14"/>
    <p:sldId id="286" r:id="rId15"/>
    <p:sldId id="282" r:id="rId16"/>
    <p:sldId id="292" r:id="rId17"/>
    <p:sldId id="289" r:id="rId18"/>
    <p:sldId id="279" r:id="rId19"/>
    <p:sldId id="262" r:id="rId20"/>
    <p:sldId id="285" r:id="rId21"/>
    <p:sldId id="280" r:id="rId22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763" autoAdjust="0"/>
    <p:restoredTop sz="94660"/>
  </p:normalViewPr>
  <p:slideViewPr>
    <p:cSldViewPr>
      <p:cViewPr varScale="1">
        <p:scale>
          <a:sx n="81" d="100"/>
          <a:sy n="81" d="100"/>
        </p:scale>
        <p:origin x="946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1898CA-045D-4A17-99EF-EFB202DBCF23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E4B9C5-3BDE-454F-81C7-450038DE8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8101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73CA94-2029-4F49-8B77-0C9A403CABFC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B390E8-8D75-4B87-8405-340FE51F25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99699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390E8-8D75-4B87-8405-340FE51F2594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743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Willow Bank Junior School Curriculum planning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73596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62336-C832-4F22-A676-618AA3344B0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AE16A84C-938D-42A0-96BD-3848076CE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8497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62336-C832-4F22-A676-618AA3344B0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6A84C-938D-42A0-96BD-3848076CE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2565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62336-C832-4F22-A676-618AA3344B0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E16A84C-938D-42A0-96BD-3848076CE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7211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62336-C832-4F22-A676-618AA3344B0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E16A84C-938D-42A0-96BD-3848076CE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778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62336-C832-4F22-A676-618AA3344B0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E16A84C-938D-42A0-96BD-3848076CE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819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62336-C832-4F22-A676-618AA3344B0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6A84C-938D-42A0-96BD-3848076CE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019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62336-C832-4F22-A676-618AA3344B0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6A84C-938D-42A0-96BD-3848076CE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333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62336-C832-4F22-A676-618AA3344B0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6A84C-938D-42A0-96BD-3848076CE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842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62336-C832-4F22-A676-618AA3344B0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E16A84C-938D-42A0-96BD-3848076CE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719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62336-C832-4F22-A676-618AA3344B0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E16A84C-938D-42A0-96BD-3848076CE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8450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62336-C832-4F22-A676-618AA3344B0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E16A84C-938D-42A0-96BD-3848076CEC48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154058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62336-C832-4F22-A676-618AA3344B0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E16A84C-938D-42A0-96BD-3848076CE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73329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62336-C832-4F22-A676-618AA3344B0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E16A84C-938D-42A0-96BD-3848076CEC48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166878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62336-C832-4F22-A676-618AA3344B0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E16A84C-938D-42A0-96BD-3848076CE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182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62336-C832-4F22-A676-618AA3344B0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6A84C-938D-42A0-96BD-3848076CE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60313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62336-C832-4F22-A676-618AA3344B0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16A84C-938D-42A0-96BD-3848076CE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699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62336-C832-4F22-A676-618AA3344B0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AE16A84C-938D-42A0-96BD-3848076CE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4525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  <p:sldLayoutId id="2147483754" r:id="rId12"/>
    <p:sldLayoutId id="2147483755" r:id="rId13"/>
    <p:sldLayoutId id="2147483756" r:id="rId14"/>
    <p:sldLayoutId id="2147483757" r:id="rId15"/>
    <p:sldLayoutId id="214748375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willowbankjunior.com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willowbankjunior.com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hyperlink" Target="http://www.willowbankjunior/uniform" TargetMode="Externa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hyperlink" Target="http://www.willowbankjunior/uniform" TargetMode="Externa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mailto:admin@willowbank-jun.wokingham.sch.uk" TargetMode="Externa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2185" y="313789"/>
            <a:ext cx="3159795" cy="315979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39616" y="1556793"/>
            <a:ext cx="648072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 pitchFamily="34" charset="0"/>
                <a:cs typeface="Aparajita" pitchFamily="34" charset="0"/>
              </a:rPr>
              <a:t>Willow Bank Junior School</a:t>
            </a:r>
          </a:p>
          <a:p>
            <a:pPr algn="ctr"/>
            <a:endParaRPr lang="en-GB" sz="4000" dirty="0">
              <a:solidFill>
                <a:schemeClr val="accent1">
                  <a:lumMod val="75000"/>
                </a:schemeClr>
              </a:solidFill>
              <a:latin typeface="Franklin Gothic Medium" pitchFamily="34" charset="0"/>
              <a:cs typeface="Aparajita" pitchFamily="34" charset="0"/>
            </a:endParaRPr>
          </a:p>
          <a:p>
            <a:pPr algn="ctr"/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Franklin Gothic Medium" pitchFamily="34" charset="0"/>
                <a:cs typeface="Aparajita" pitchFamily="34" charset="0"/>
              </a:rPr>
              <a:t>Year 2 Transition</a:t>
            </a:r>
          </a:p>
          <a:p>
            <a:pPr algn="ctr"/>
            <a:r>
              <a:rPr lang="en-US" sz="4000" dirty="0">
                <a:solidFill>
                  <a:schemeClr val="accent1">
                    <a:lumMod val="75000"/>
                  </a:schemeClr>
                </a:solidFill>
                <a:latin typeface="Franklin Gothic Medium" pitchFamily="34" charset="0"/>
                <a:cs typeface="Aparajita" pitchFamily="34" charset="0"/>
              </a:rPr>
              <a:t>2026</a:t>
            </a:r>
            <a:endParaRPr lang="en-GB" sz="4000" dirty="0">
              <a:solidFill>
                <a:schemeClr val="accent1">
                  <a:lumMod val="75000"/>
                </a:schemeClr>
              </a:solidFill>
              <a:latin typeface="Franklin Gothic Medium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23635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575720" y="1052736"/>
            <a:ext cx="656462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Welcome!</a:t>
            </a:r>
            <a:r>
              <a:rPr lang="en-GB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848" y="2132856"/>
            <a:ext cx="3242800" cy="324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403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116632"/>
            <a:ext cx="1819068" cy="1819068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86A40223-F663-4914-A7A5-588D57EDEEF6}"/>
              </a:ext>
            </a:extLst>
          </p:cNvPr>
          <p:cNvSpPr txBox="1">
            <a:spLocks/>
          </p:cNvSpPr>
          <p:nvPr/>
        </p:nvSpPr>
        <p:spPr>
          <a:xfrm>
            <a:off x="2972069" y="322619"/>
            <a:ext cx="7200800" cy="1599896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 fontScale="925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copy of this information can be found at:</a:t>
            </a:r>
            <a:endParaRPr lang="en-GB" sz="31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7A81D56-9F30-4CDD-97B6-ACF9A5026192}"/>
              </a:ext>
            </a:extLst>
          </p:cNvPr>
          <p:cNvSpPr txBox="1"/>
          <p:nvPr/>
        </p:nvSpPr>
        <p:spPr>
          <a:xfrm>
            <a:off x="2323997" y="2132857"/>
            <a:ext cx="784887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+mj-lt"/>
                <a:hlinkClick r:id="rId4"/>
              </a:rPr>
              <a:t>www.willowbankjunior.com</a:t>
            </a:r>
            <a:endParaRPr lang="en-US" sz="4400" dirty="0">
              <a:latin typeface="+mj-lt"/>
            </a:endParaRPr>
          </a:p>
          <a:p>
            <a:endParaRPr lang="en-US" sz="4400" dirty="0">
              <a:latin typeface="+mj-lt"/>
            </a:endParaRP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4400" dirty="0">
                <a:latin typeface="+mj-lt"/>
              </a:rPr>
              <a:t>Children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4400" dirty="0">
                <a:latin typeface="+mj-lt"/>
              </a:rPr>
              <a:t>Class pages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4400" dirty="0">
                <a:latin typeface="+mj-lt"/>
              </a:rPr>
              <a:t>Year 2 Transition</a:t>
            </a:r>
            <a:endParaRPr lang="en-GB" sz="4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916399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776" y="-171400"/>
            <a:ext cx="3159795" cy="315979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683642" y="187628"/>
            <a:ext cx="687676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latin typeface="+mj-lt"/>
              </a:rPr>
              <a:t>Staffing 2025/6:</a:t>
            </a:r>
          </a:p>
          <a:p>
            <a:endParaRPr lang="en-US" sz="4400" dirty="0">
              <a:latin typeface="+mj-lt"/>
            </a:endParaRPr>
          </a:p>
          <a:p>
            <a:endParaRPr lang="en-US" sz="4400" dirty="0">
              <a:latin typeface="+mj-lt"/>
            </a:endParaRPr>
          </a:p>
          <a:p>
            <a:r>
              <a:rPr lang="en-US" sz="4400" b="1" dirty="0">
                <a:latin typeface="+mj-lt"/>
              </a:rPr>
              <a:t>Staffing 2026/7: </a:t>
            </a:r>
            <a:r>
              <a:rPr lang="en-US" sz="36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tbc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683642" y="838972"/>
            <a:ext cx="588138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Mrs Burns and Mrs Cowen </a:t>
            </a:r>
            <a:r>
              <a:rPr lang="en-US" sz="3600" dirty="0">
                <a:solidFill>
                  <a:schemeClr val="accent1">
                    <a:lumMod val="75000"/>
                  </a:schemeClr>
                </a:solidFill>
              </a:rPr>
              <a:t>&amp; Teaching Assistants</a:t>
            </a:r>
            <a:endParaRPr lang="en-GB" sz="3600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GB" sz="36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07137" y="4964594"/>
            <a:ext cx="88569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+mj-lt"/>
              </a:rPr>
              <a:t>They will have an outdoor tour, activity &amp; story. </a:t>
            </a:r>
          </a:p>
          <a:p>
            <a:pPr algn="ctr"/>
            <a:r>
              <a:rPr lang="en-US" sz="3600" dirty="0">
                <a:latin typeface="+mj-lt"/>
              </a:rPr>
              <a:t>Pick-up from Infants at 3:15pm.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4665C3B-4E24-4025-AB4D-8ED624D2D6AD}"/>
              </a:ext>
            </a:extLst>
          </p:cNvPr>
          <p:cNvSpPr/>
          <p:nvPr/>
        </p:nvSpPr>
        <p:spPr>
          <a:xfrm>
            <a:off x="6235629" y="3818516"/>
            <a:ext cx="589812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Wednesday 15</a:t>
            </a:r>
            <a:r>
              <a:rPr lang="en-US" sz="3600" baseline="300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th</a:t>
            </a:r>
            <a:r>
              <a:rPr lang="en-US" sz="36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July (PM)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4848FCE-BC23-44B2-A3AB-30E78B5942AF}"/>
              </a:ext>
            </a:extLst>
          </p:cNvPr>
          <p:cNvSpPr/>
          <p:nvPr/>
        </p:nvSpPr>
        <p:spPr>
          <a:xfrm>
            <a:off x="1864768" y="3195661"/>
            <a:ext cx="780053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>
                <a:latin typeface="+mj-lt"/>
              </a:rPr>
              <a:t>Children will visit the school:</a:t>
            </a:r>
            <a:endParaRPr lang="en-GB" sz="4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29538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87922" y="764704"/>
            <a:ext cx="4248472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200" dirty="0"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en-US" sz="2400" dirty="0">
                <a:latin typeface="Calibri" pitchFamily="34" charset="0"/>
                <a:cs typeface="Calibri" pitchFamily="34" charset="0"/>
              </a:rPr>
              <a:t>School Website</a:t>
            </a:r>
          </a:p>
          <a:p>
            <a:pPr algn="ctr"/>
            <a:endParaRPr lang="en-US" sz="2400" dirty="0"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en-US" sz="2400" dirty="0">
                <a:latin typeface="Calibri" pitchFamily="34" charset="0"/>
                <a:cs typeface="Calibri" pitchFamily="34" charset="0"/>
              </a:rPr>
              <a:t>Arbor</a:t>
            </a:r>
          </a:p>
          <a:p>
            <a:pPr algn="ctr"/>
            <a:endParaRPr lang="en-US" sz="2400" dirty="0"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en-US" sz="2400" dirty="0">
                <a:latin typeface="Calibri" pitchFamily="34" charset="0"/>
                <a:cs typeface="Calibri" pitchFamily="34" charset="0"/>
              </a:rPr>
              <a:t>Scopay (link form is in your pack)</a:t>
            </a:r>
          </a:p>
          <a:p>
            <a:pPr algn="ctr"/>
            <a:endParaRPr lang="en-US" sz="1100" dirty="0">
              <a:latin typeface="Calibri" pitchFamily="34" charset="0"/>
              <a:cs typeface="Calibri" pitchFamily="34" charset="0"/>
            </a:endParaRPr>
          </a:p>
          <a:p>
            <a:pPr algn="ctr"/>
            <a:endParaRPr lang="en-US" sz="1100" dirty="0"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en-US" sz="2400" dirty="0">
                <a:latin typeface="Calibri" pitchFamily="34" charset="0"/>
                <a:cs typeface="Calibri" pitchFamily="34" charset="0"/>
              </a:rPr>
              <a:t>In Touch</a:t>
            </a:r>
          </a:p>
          <a:p>
            <a:pPr algn="ctr"/>
            <a:endParaRPr lang="en-US" sz="2400" dirty="0"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en-GB" sz="2400" dirty="0">
                <a:latin typeface="Calibri" pitchFamily="34" charset="0"/>
                <a:cs typeface="Calibri" pitchFamily="34" charset="0"/>
              </a:rPr>
              <a:t>Instagram</a:t>
            </a:r>
          </a:p>
          <a:p>
            <a:pPr algn="ctr"/>
            <a:endParaRPr lang="en-GB" sz="1100" dirty="0">
              <a:latin typeface="Calibri" pitchFamily="34" charset="0"/>
              <a:cs typeface="Calibri" pitchFamily="34" charset="0"/>
            </a:endParaRPr>
          </a:p>
          <a:p>
            <a:pPr algn="ctr"/>
            <a:endParaRPr lang="en-GB" sz="1100" dirty="0"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en-US" sz="2400" dirty="0">
                <a:latin typeface="Calibri" pitchFamily="34" charset="0"/>
                <a:cs typeface="Calibri" pitchFamily="34" charset="0"/>
              </a:rPr>
              <a:t>At the door</a:t>
            </a:r>
          </a:p>
          <a:p>
            <a:pPr algn="ctr"/>
            <a:endParaRPr lang="en-US" sz="2400" dirty="0"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en-US" sz="2400" dirty="0">
                <a:latin typeface="Calibri" pitchFamily="34" charset="0"/>
                <a:cs typeface="Calibri" pitchFamily="34" charset="0"/>
              </a:rPr>
              <a:t>Email:</a:t>
            </a:r>
          </a:p>
          <a:p>
            <a:pPr algn="ctr"/>
            <a:r>
              <a:rPr lang="en-US" sz="2400" dirty="0">
                <a:latin typeface="Calibri" pitchFamily="34" charset="0"/>
                <a:cs typeface="Calibri" pitchFamily="34" charset="0"/>
              </a:rPr>
              <a:t>admin@willowbank-jun.wokingham.sch.uk</a:t>
            </a:r>
            <a:endParaRPr lang="en-GB" sz="24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399318">
            <a:off x="8394263" y="5120490"/>
            <a:ext cx="2043985" cy="131620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456E013-7890-4BC0-969E-3488104401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8101" y="2214313"/>
            <a:ext cx="2248842" cy="10999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FE63E98-BD23-4368-BD85-267AFF243B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91944" y="3392084"/>
            <a:ext cx="2655202" cy="338437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EDB898B6-0575-4FB5-95B0-2418A7D0D1D3}"/>
              </a:ext>
            </a:extLst>
          </p:cNvPr>
          <p:cNvSpPr txBox="1">
            <a:spLocks/>
          </p:cNvSpPr>
          <p:nvPr/>
        </p:nvSpPr>
        <p:spPr>
          <a:xfrm>
            <a:off x="2056870" y="242130"/>
            <a:ext cx="4248472" cy="685576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 fontScale="925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4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Communication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110129-69CF-4CF2-932A-F0A6E39EB3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76213" y="3406737"/>
            <a:ext cx="1425063" cy="138696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C9397F7-2FB3-40A7-8D8B-CFDCA8C26FA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487912">
            <a:off x="6369983" y="808679"/>
            <a:ext cx="4049006" cy="1699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5083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919536" y="25592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School Website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981200" y="5589241"/>
            <a:ext cx="822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hlinkClick r:id="rId2"/>
              </a:rPr>
              <a:t>https://www.willowbankjunior.com/</a:t>
            </a:r>
            <a:endParaRPr lang="en-GB" sz="3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01D4F8C-083F-4022-9E6D-52950786F9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7408" y="1193302"/>
            <a:ext cx="10404466" cy="4367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7919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251520"/>
            <a:ext cx="3168352" cy="15841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7782" y="-158501"/>
            <a:ext cx="2404218" cy="2404218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E0B909A8-7648-49F4-8576-A49609987FB1}"/>
              </a:ext>
            </a:extLst>
          </p:cNvPr>
          <p:cNvSpPr txBox="1">
            <a:spLocks/>
          </p:cNvSpPr>
          <p:nvPr/>
        </p:nvSpPr>
        <p:spPr>
          <a:xfrm>
            <a:off x="1981200" y="-213906"/>
            <a:ext cx="8229600" cy="11430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8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School Uniform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06A07F6-0ADA-45B2-BE8C-054BC7D231EB}"/>
              </a:ext>
            </a:extLst>
          </p:cNvPr>
          <p:cNvSpPr/>
          <p:nvPr/>
        </p:nvSpPr>
        <p:spPr>
          <a:xfrm>
            <a:off x="1199456" y="1840945"/>
            <a:ext cx="10657184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Calibri" pitchFamily="34" charset="0"/>
                <a:cs typeface="Calibri" pitchFamily="34" charset="0"/>
              </a:rPr>
              <a:t>Cardigan &amp; sweatshirt sizes are currently on a rail in Reception, for children to try on.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Calibri" pitchFamily="34" charset="0"/>
                <a:cs typeface="Calibri" pitchFamily="34" charset="0"/>
              </a:rPr>
              <a:t>Deadline for deliveries to school before summer: Midnight on Thursday 9</a:t>
            </a:r>
            <a:r>
              <a:rPr lang="en-GB" sz="4000" baseline="30000" dirty="0">
                <a:latin typeface="Calibri" pitchFamily="34" charset="0"/>
                <a:cs typeface="Calibri" pitchFamily="34" charset="0"/>
              </a:rPr>
              <a:t>th</a:t>
            </a:r>
            <a:r>
              <a:rPr lang="en-GB" sz="4000" dirty="0">
                <a:latin typeface="Calibri" pitchFamily="34" charset="0"/>
                <a:cs typeface="Calibri" pitchFamily="34" charset="0"/>
              </a:rPr>
              <a:t> July (home deliveries take 5-7 working days).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Calibri" pitchFamily="34" charset="0"/>
                <a:cs typeface="Calibri" pitchFamily="34" charset="0"/>
              </a:rPr>
              <a:t>Goodies website details on the school website/QR codes in your pack.</a:t>
            </a:r>
          </a:p>
          <a:p>
            <a:endParaRPr lang="en-GB" sz="4400" dirty="0">
              <a:latin typeface="Calibri" pitchFamily="34" charset="0"/>
              <a:cs typeface="Calibri" pitchFamily="34" charset="0"/>
            </a:endParaRPr>
          </a:p>
          <a:p>
            <a:endParaRPr lang="en-GB" sz="4400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96999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395" y="111482"/>
            <a:ext cx="2286000" cy="1143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9503" y="-244193"/>
            <a:ext cx="1619672" cy="1619672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E0B909A8-7648-49F4-8576-A49609987FB1}"/>
              </a:ext>
            </a:extLst>
          </p:cNvPr>
          <p:cNvSpPr txBox="1">
            <a:spLocks/>
          </p:cNvSpPr>
          <p:nvPr/>
        </p:nvSpPr>
        <p:spPr>
          <a:xfrm>
            <a:off x="2135560" y="-335745"/>
            <a:ext cx="8229600" cy="11430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8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School Uniform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06A07F6-0ADA-45B2-BE8C-054BC7D231EB}"/>
              </a:ext>
            </a:extLst>
          </p:cNvPr>
          <p:cNvSpPr/>
          <p:nvPr/>
        </p:nvSpPr>
        <p:spPr>
          <a:xfrm>
            <a:off x="2059228" y="745488"/>
            <a:ext cx="892311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Calibri" pitchFamily="34" charset="0"/>
                <a:cs typeface="Calibri" pitchFamily="34" charset="0"/>
              </a:rPr>
              <a:t>Uniform policy is on the school website.</a:t>
            </a:r>
          </a:p>
          <a:p>
            <a:pPr algn="ctr"/>
            <a:r>
              <a:rPr lang="en-GB" sz="3200" dirty="0">
                <a:latin typeface="Calibri" pitchFamily="34" charset="0"/>
                <a:cs typeface="Calibri" pitchFamily="34" charset="0"/>
                <a:hlinkClick r:id="rId5"/>
              </a:rPr>
              <a:t>www.willowbankjunior/uniform</a:t>
            </a:r>
            <a:endParaRPr lang="en-GB" sz="32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2759249-AFD1-4E7C-8AC5-EAFE791B2F5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37788" y="1858259"/>
            <a:ext cx="7010540" cy="42498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6FFA936-FC8F-4935-8F10-87C5BB9CDAD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37788" y="6108059"/>
            <a:ext cx="7010540" cy="769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0633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445" y="264427"/>
            <a:ext cx="2286000" cy="1143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7090" y="17748"/>
            <a:ext cx="2088232" cy="2088232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E0B909A8-7648-49F4-8576-A49609987FB1}"/>
              </a:ext>
            </a:extLst>
          </p:cNvPr>
          <p:cNvSpPr txBox="1">
            <a:spLocks/>
          </p:cNvSpPr>
          <p:nvPr/>
        </p:nvSpPr>
        <p:spPr>
          <a:xfrm>
            <a:off x="2112799" y="17072"/>
            <a:ext cx="8229600" cy="11430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8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School Uniform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06A07F6-0ADA-45B2-BE8C-054BC7D231EB}"/>
              </a:ext>
            </a:extLst>
          </p:cNvPr>
          <p:cNvSpPr/>
          <p:nvPr/>
        </p:nvSpPr>
        <p:spPr>
          <a:xfrm>
            <a:off x="1634445" y="1133211"/>
            <a:ext cx="892311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Calibri" pitchFamily="34" charset="0"/>
                <a:cs typeface="Calibri" pitchFamily="34" charset="0"/>
              </a:rPr>
              <a:t>Uniform policy is on the school website.</a:t>
            </a:r>
          </a:p>
          <a:p>
            <a:pPr algn="ctr"/>
            <a:r>
              <a:rPr lang="en-GB" sz="3200" dirty="0">
                <a:latin typeface="Calibri" pitchFamily="34" charset="0"/>
                <a:cs typeface="Calibri" pitchFamily="34" charset="0"/>
                <a:hlinkClick r:id="rId5"/>
              </a:rPr>
              <a:t>www.willowbankjunior/uniform</a:t>
            </a:r>
            <a:endParaRPr lang="en-GB" sz="32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2F3657-5087-430D-9F02-69C2C6EF531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43472" y="2239759"/>
            <a:ext cx="9937104" cy="4625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4474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21E2CA-AC2E-4E98-894F-3396ABE2FB79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1009" y="-171400"/>
            <a:ext cx="2232248" cy="2232248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00D0F97F-2E56-4A1E-9262-9D6E24D59692}"/>
              </a:ext>
            </a:extLst>
          </p:cNvPr>
          <p:cNvSpPr txBox="1">
            <a:spLocks/>
          </p:cNvSpPr>
          <p:nvPr/>
        </p:nvSpPr>
        <p:spPr>
          <a:xfrm>
            <a:off x="2495600" y="-99392"/>
            <a:ext cx="7200800" cy="1090157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 fontScale="925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Second-hand uniform sale</a:t>
            </a:r>
            <a:endParaRPr lang="en-GB" sz="31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E1BE942-B3F6-4F66-9943-0B2A1881C4F2}"/>
              </a:ext>
            </a:extLst>
          </p:cNvPr>
          <p:cNvSpPr/>
          <p:nvPr/>
        </p:nvSpPr>
        <p:spPr>
          <a:xfrm>
            <a:off x="2247629" y="1844825"/>
            <a:ext cx="7696743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latin typeface="Calibri" pitchFamily="34" charset="0"/>
                <a:cs typeface="Calibri" pitchFamily="34" charset="0"/>
              </a:rPr>
              <a:t>Second-hand uniform on sale this evening: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400" dirty="0">
                <a:latin typeface="Calibri" pitchFamily="34" charset="0"/>
                <a:cs typeface="Calibri" pitchFamily="34" charset="0"/>
              </a:rPr>
              <a:t>£2 per item (school logo)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400" dirty="0">
                <a:latin typeface="Calibri" pitchFamily="34" charset="0"/>
                <a:cs typeface="Calibri" pitchFamily="34" charset="0"/>
              </a:rPr>
              <a:t>The rest are individually priced</a:t>
            </a:r>
          </a:p>
        </p:txBody>
      </p:sp>
    </p:spTree>
    <p:extLst>
      <p:ext uri="{BB962C8B-B14F-4D97-AF65-F5344CB8AC3E}">
        <p14:creationId xmlns:p14="http://schemas.microsoft.com/office/powerpoint/2010/main" val="1486866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03512" y="1000184"/>
            <a:ext cx="878497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latin typeface="Calibri" pitchFamily="34" charset="0"/>
                <a:cs typeface="Calibri" pitchFamily="34" charset="0"/>
              </a:rPr>
              <a:t>Wednesday 2</a:t>
            </a:r>
            <a:r>
              <a:rPr lang="en-GB" sz="4400" baseline="30000" dirty="0">
                <a:latin typeface="Calibri" pitchFamily="34" charset="0"/>
                <a:cs typeface="Calibri" pitchFamily="34" charset="0"/>
              </a:rPr>
              <a:t>nd</a:t>
            </a:r>
            <a:r>
              <a:rPr lang="en-GB" sz="4400" dirty="0">
                <a:latin typeface="Calibri" pitchFamily="34" charset="0"/>
                <a:cs typeface="Calibri" pitchFamily="34" charset="0"/>
              </a:rPr>
              <a:t> September</a:t>
            </a:r>
          </a:p>
          <a:p>
            <a:pPr algn="ctr"/>
            <a:r>
              <a:rPr lang="en-GB" sz="4400" dirty="0">
                <a:latin typeface="Calibri" pitchFamily="34" charset="0"/>
                <a:cs typeface="Calibri" pitchFamily="34" charset="0"/>
              </a:rPr>
              <a:t>@8:45am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8367" y="-296358"/>
            <a:ext cx="2861261" cy="2861261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34C351D-02E0-4D56-A1C8-D26B281F55EC}"/>
              </a:ext>
            </a:extLst>
          </p:cNvPr>
          <p:cNvSpPr/>
          <p:nvPr/>
        </p:nvSpPr>
        <p:spPr>
          <a:xfrm>
            <a:off x="1857872" y="2641674"/>
            <a:ext cx="878497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latin typeface="Calibri" pitchFamily="34" charset="0"/>
                <a:cs typeface="Calibri" pitchFamily="34" charset="0"/>
              </a:rPr>
              <a:t>A hand bell will ring in the playground, children will line up in classes.</a:t>
            </a:r>
          </a:p>
          <a:p>
            <a:pPr algn="ctr"/>
            <a:endParaRPr lang="en-GB" sz="4000" dirty="0"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en-GB" sz="4000" dirty="0">
                <a:latin typeface="Calibri" pitchFamily="34" charset="0"/>
                <a:cs typeface="Calibri" pitchFamily="34" charset="0"/>
              </a:rPr>
              <a:t>Oak &amp; Ash (year 3) are the 2 lines nearest the large playground.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9FB4032-BCE0-48BA-AEF7-616726567D32}"/>
              </a:ext>
            </a:extLst>
          </p:cNvPr>
          <p:cNvSpPr txBox="1">
            <a:spLocks/>
          </p:cNvSpPr>
          <p:nvPr/>
        </p:nvSpPr>
        <p:spPr>
          <a:xfrm>
            <a:off x="2135560" y="-219587"/>
            <a:ext cx="8229600" cy="11430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8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Start of Term</a:t>
            </a:r>
          </a:p>
        </p:txBody>
      </p:sp>
    </p:spTree>
    <p:extLst>
      <p:ext uri="{BB962C8B-B14F-4D97-AF65-F5344CB8AC3E}">
        <p14:creationId xmlns:p14="http://schemas.microsoft.com/office/powerpoint/2010/main" val="4216677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5736" y="-249472"/>
            <a:ext cx="2376264" cy="237626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34C351D-02E0-4D56-A1C8-D26B281F55EC}"/>
              </a:ext>
            </a:extLst>
          </p:cNvPr>
          <p:cNvSpPr/>
          <p:nvPr/>
        </p:nvSpPr>
        <p:spPr>
          <a:xfrm>
            <a:off x="2207568" y="1392472"/>
            <a:ext cx="82296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Calibri" pitchFamily="34" charset="0"/>
                <a:cs typeface="Calibri" pitchFamily="34" charset="0"/>
              </a:rPr>
              <a:t>A named, refillable water bottle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Calibri" pitchFamily="34" charset="0"/>
                <a:cs typeface="Calibri" pitchFamily="34" charset="0"/>
              </a:rPr>
              <a:t>School bag (small bag)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Calibri" pitchFamily="34" charset="0"/>
                <a:cs typeface="Calibri" pitchFamily="34" charset="0"/>
              </a:rPr>
              <a:t>Small pencil case with coloured pencils only (to be kept in school bags). All other stationery will be provided by school.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3416E6B-B6A6-4816-8F6D-47CB9308E4AB}"/>
              </a:ext>
            </a:extLst>
          </p:cNvPr>
          <p:cNvSpPr txBox="1">
            <a:spLocks/>
          </p:cNvSpPr>
          <p:nvPr/>
        </p:nvSpPr>
        <p:spPr>
          <a:xfrm>
            <a:off x="1882706" y="0"/>
            <a:ext cx="8229600" cy="11430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8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to bring to school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42F0F8A-51C4-489B-8C31-2B282515CF6B}"/>
              </a:ext>
            </a:extLst>
          </p:cNvPr>
          <p:cNvSpPr txBox="1"/>
          <p:nvPr/>
        </p:nvSpPr>
        <p:spPr>
          <a:xfrm>
            <a:off x="1919536" y="5755369"/>
            <a:ext cx="83992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All named please!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79557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32366" y="58846"/>
            <a:ext cx="8543292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3600" u="sng" dirty="0">
              <a:latin typeface="Calibri" pitchFamily="34" charset="0"/>
              <a:cs typeface="Calibri" pitchFamily="34" charset="0"/>
            </a:endParaRPr>
          </a:p>
          <a:p>
            <a:endParaRPr lang="en-GB" sz="3600" dirty="0">
              <a:latin typeface="Calibri" pitchFamily="34" charset="0"/>
              <a:cs typeface="Calibri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alibri" pitchFamily="34" charset="0"/>
                <a:cs typeface="Calibri" pitchFamily="34" charset="0"/>
              </a:rPr>
              <a:t>Hot lunches need to be paid for at least 1 day in advance </a:t>
            </a:r>
            <a:r>
              <a:rPr lang="en-GB" sz="2000" dirty="0">
                <a:latin typeface="Calibri" pitchFamily="34" charset="0"/>
                <a:cs typeface="Calibri" pitchFamily="34" charset="0"/>
              </a:rPr>
              <a:t>(through Scopay – information in your pack)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alibri" pitchFamily="34" charset="0"/>
                <a:cs typeface="Calibri" pitchFamily="34" charset="0"/>
              </a:rPr>
              <a:t>Cost in September £2.80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alibri" pitchFamily="34" charset="0"/>
                <a:cs typeface="Calibri" pitchFamily="34" charset="0"/>
              </a:rPr>
              <a:t>Packed lunch – nut free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alibri" pitchFamily="34" charset="0"/>
                <a:cs typeface="Calibri" pitchFamily="34" charset="0"/>
              </a:rPr>
              <a:t>Healthy snack for break </a:t>
            </a:r>
            <a:r>
              <a:rPr lang="en-GB" sz="4400" dirty="0">
                <a:latin typeface="Calibri" pitchFamily="34" charset="0"/>
                <a:cs typeface="Calibri" pitchFamily="34" charset="0"/>
              </a:rPr>
              <a:t>- </a:t>
            </a:r>
            <a:r>
              <a:rPr lang="en-GB" sz="3600" i="1" u="sng" dirty="0">
                <a:latin typeface="Calibri" pitchFamily="34" charset="0"/>
                <a:cs typeface="Calibri" pitchFamily="34" charset="0"/>
              </a:rPr>
              <a:t>real </a:t>
            </a:r>
            <a:r>
              <a:rPr lang="en-GB" sz="3600" dirty="0">
                <a:latin typeface="Calibri" pitchFamily="34" charset="0"/>
                <a:cs typeface="Calibri" pitchFamily="34" charset="0"/>
              </a:rPr>
              <a:t>fruit/veg, cheese, crackers, bread sticks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2424" y="-181494"/>
            <a:ext cx="2385009" cy="2385009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032D35E8-DC2D-4C41-B6C5-BF3C61757A47}"/>
              </a:ext>
            </a:extLst>
          </p:cNvPr>
          <p:cNvSpPr txBox="1">
            <a:spLocks/>
          </p:cNvSpPr>
          <p:nvPr/>
        </p:nvSpPr>
        <p:spPr>
          <a:xfrm>
            <a:off x="2043141" y="-315416"/>
            <a:ext cx="8229600" cy="11430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8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Food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216ECAE-754D-423A-A33D-F3E7A8D0C0F1}"/>
              </a:ext>
            </a:extLst>
          </p:cNvPr>
          <p:cNvSpPr txBox="1"/>
          <p:nvPr/>
        </p:nvSpPr>
        <p:spPr>
          <a:xfrm>
            <a:off x="1415480" y="4941168"/>
            <a:ext cx="1058517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i="1" u="sng" dirty="0"/>
              <a:t>Please note</a:t>
            </a:r>
            <a:r>
              <a:rPr lang="en-GB" sz="2800" dirty="0"/>
              <a:t>: </a:t>
            </a:r>
          </a:p>
          <a:p>
            <a:r>
              <a:rPr lang="en-GB" sz="2800" dirty="0"/>
              <a:t>Eligibility for </a:t>
            </a:r>
            <a:r>
              <a:rPr lang="en-GB" sz="2800" b="1" dirty="0"/>
              <a:t>Free School Meals </a:t>
            </a:r>
            <a:r>
              <a:rPr lang="en-GB" sz="2800" dirty="0"/>
              <a:t>is changing from September to include anyone claiming Universal Credit – an email will be sent to you separately.</a:t>
            </a:r>
          </a:p>
        </p:txBody>
      </p:sp>
    </p:spTree>
    <p:extLst>
      <p:ext uri="{BB962C8B-B14F-4D97-AF65-F5344CB8AC3E}">
        <p14:creationId xmlns:p14="http://schemas.microsoft.com/office/powerpoint/2010/main" val="3617281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32366" y="1124745"/>
            <a:ext cx="9132186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4400" u="sng" dirty="0">
              <a:latin typeface="Calibri" pitchFamily="34" charset="0"/>
              <a:cs typeface="Calibri" pitchFamily="34" charset="0"/>
            </a:endParaRPr>
          </a:p>
          <a:p>
            <a:endParaRPr lang="en-GB" sz="4400" dirty="0">
              <a:latin typeface="Calibri" pitchFamily="34" charset="0"/>
              <a:cs typeface="Calibri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latin typeface="Calibri" pitchFamily="34" charset="0"/>
                <a:cs typeface="Calibri" pitchFamily="34" charset="0"/>
              </a:rPr>
              <a:t>F</a:t>
            </a:r>
            <a:r>
              <a:rPr lang="en-GB" sz="4400" dirty="0" err="1">
                <a:latin typeface="Calibri" pitchFamily="34" charset="0"/>
                <a:cs typeface="Calibri" pitchFamily="34" charset="0"/>
              </a:rPr>
              <a:t>orms</a:t>
            </a:r>
            <a:r>
              <a:rPr lang="en-GB" sz="4400" dirty="0">
                <a:latin typeface="Calibri" pitchFamily="34" charset="0"/>
                <a:cs typeface="Calibri" pitchFamily="34" charset="0"/>
              </a:rPr>
              <a:t> are in your pack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latin typeface="Calibri" pitchFamily="34" charset="0"/>
                <a:cs typeface="Calibri" pitchFamily="34" charset="0"/>
              </a:rPr>
              <a:t>Around £</a:t>
            </a:r>
            <a:r>
              <a:rPr lang="en-GB" sz="4400" dirty="0">
                <a:latin typeface="Calibri" pitchFamily="34" charset="0"/>
                <a:cs typeface="Calibri" pitchFamily="34" charset="0"/>
              </a:rPr>
              <a:t>20 per child, per term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latin typeface="Calibri" pitchFamily="34" charset="0"/>
                <a:cs typeface="Calibri" pitchFamily="34" charset="0"/>
              </a:rPr>
              <a:t>A</a:t>
            </a:r>
            <a:r>
              <a:rPr lang="en-GB" sz="4400" dirty="0" err="1">
                <a:latin typeface="Calibri" pitchFamily="34" charset="0"/>
                <a:cs typeface="Calibri" pitchFamily="34" charset="0"/>
              </a:rPr>
              <a:t>ny</a:t>
            </a:r>
            <a:r>
              <a:rPr lang="en-GB" sz="4400" dirty="0">
                <a:latin typeface="Calibri" pitchFamily="34" charset="0"/>
                <a:cs typeface="Calibri" pitchFamily="34" charset="0"/>
              </a:rPr>
              <a:t> questions, ask/email the office team, at </a:t>
            </a:r>
          </a:p>
          <a:p>
            <a:r>
              <a:rPr lang="en-US" sz="3600" dirty="0">
                <a:latin typeface="Calibri" pitchFamily="34" charset="0"/>
                <a:cs typeface="Calibri" pitchFamily="34" charset="0"/>
              </a:rPr>
              <a:t>       </a:t>
            </a:r>
            <a:r>
              <a:rPr lang="en-US" sz="3600" dirty="0">
                <a:latin typeface="Calibri" pitchFamily="34" charset="0"/>
                <a:cs typeface="Calibri" pitchFamily="34" charset="0"/>
                <a:hlinkClick r:id="rId2"/>
              </a:rPr>
              <a:t>admin@willowbank-jun.wokingham.sch.uk</a:t>
            </a:r>
            <a:endParaRPr lang="en-US" sz="3600" dirty="0">
              <a:latin typeface="Calibri" pitchFamily="34" charset="0"/>
              <a:cs typeface="Calibri" pitchFamily="34" charset="0"/>
            </a:endParaRPr>
          </a:p>
          <a:p>
            <a:endParaRPr lang="en-GB" sz="44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0296" y="-243408"/>
            <a:ext cx="3168352" cy="3168352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032D35E8-DC2D-4C41-B6C5-BF3C61757A47}"/>
              </a:ext>
            </a:extLst>
          </p:cNvPr>
          <p:cNvSpPr txBox="1">
            <a:spLocks/>
          </p:cNvSpPr>
          <p:nvPr/>
        </p:nvSpPr>
        <p:spPr>
          <a:xfrm>
            <a:off x="2089212" y="157200"/>
            <a:ext cx="8229600" cy="11430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en-GB" sz="48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ilk</a:t>
            </a:r>
          </a:p>
        </p:txBody>
      </p:sp>
    </p:spTree>
    <p:extLst>
      <p:ext uri="{BB962C8B-B14F-4D97-AF65-F5344CB8AC3E}">
        <p14:creationId xmlns:p14="http://schemas.microsoft.com/office/powerpoint/2010/main" val="30324849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19990" y="508142"/>
            <a:ext cx="799288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GB" sz="4400" dirty="0"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en-GB" sz="4400" dirty="0">
                <a:latin typeface="Calibri" pitchFamily="34" charset="0"/>
                <a:cs typeface="Calibri" pitchFamily="34" charset="0"/>
              </a:rPr>
              <a:t>3:15pm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2384" y="-108490"/>
            <a:ext cx="2897482" cy="289748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61B13C9-31C7-4728-84B1-E345C533063B}"/>
              </a:ext>
            </a:extLst>
          </p:cNvPr>
          <p:cNvSpPr/>
          <p:nvPr/>
        </p:nvSpPr>
        <p:spPr>
          <a:xfrm>
            <a:off x="1754081" y="3789040"/>
            <a:ext cx="867297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latin typeface="Calibri" pitchFamily="34" charset="0"/>
                <a:cs typeface="Calibri" pitchFamily="34" charset="0"/>
              </a:rPr>
              <a:t>Children exit year 3 class doors on to the playground, met by an adult. </a:t>
            </a:r>
          </a:p>
          <a:p>
            <a:pPr algn="ctr"/>
            <a:r>
              <a:rPr lang="en-GB" sz="4000" dirty="0">
                <a:latin typeface="Calibri" pitchFamily="34" charset="0"/>
                <a:cs typeface="Calibri" pitchFamily="34" charset="0"/>
              </a:rPr>
              <a:t>Email/call the office if normal collection arrangements change.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34C351D-02E0-4D56-A1C8-D26B281F55EC}"/>
              </a:ext>
            </a:extLst>
          </p:cNvPr>
          <p:cNvSpPr/>
          <p:nvPr/>
        </p:nvSpPr>
        <p:spPr>
          <a:xfrm>
            <a:off x="1663519" y="2788992"/>
            <a:ext cx="87849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latin typeface="Calibri" pitchFamily="34" charset="0"/>
                <a:cs typeface="Calibri" pitchFamily="34" charset="0"/>
              </a:rPr>
              <a:t>Parents &amp; carers wait on the playground.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FF0A7C9-C30B-4F33-8D7D-4F25CBF39625}"/>
              </a:ext>
            </a:extLst>
          </p:cNvPr>
          <p:cNvSpPr txBox="1">
            <a:spLocks/>
          </p:cNvSpPr>
          <p:nvPr/>
        </p:nvSpPr>
        <p:spPr>
          <a:xfrm>
            <a:off x="2301634" y="-63358"/>
            <a:ext cx="8229600" cy="11430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8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End of the school day</a:t>
            </a:r>
          </a:p>
        </p:txBody>
      </p:sp>
    </p:spTree>
    <p:extLst>
      <p:ext uri="{BB962C8B-B14F-4D97-AF65-F5344CB8AC3E}">
        <p14:creationId xmlns:p14="http://schemas.microsoft.com/office/powerpoint/2010/main" val="3267896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1234" y="-171400"/>
            <a:ext cx="1800200" cy="18002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61B13C9-31C7-4728-84B1-E345C533063B}"/>
              </a:ext>
            </a:extLst>
          </p:cNvPr>
          <p:cNvSpPr/>
          <p:nvPr/>
        </p:nvSpPr>
        <p:spPr>
          <a:xfrm>
            <a:off x="1744882" y="1329386"/>
            <a:ext cx="9609077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latin typeface="Calibri" pitchFamily="34" charset="0"/>
                <a:cs typeface="Calibri" pitchFamily="34" charset="0"/>
              </a:rPr>
              <a:t>Before-school, after-school and holiday activity club.</a:t>
            </a:r>
          </a:p>
          <a:p>
            <a:pPr algn="ctr"/>
            <a:endParaRPr lang="en-US" sz="4000" dirty="0"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en-US" sz="4000" dirty="0">
                <a:latin typeface="Calibri" pitchFamily="34" charset="0"/>
                <a:cs typeface="Calibri" pitchFamily="34" charset="0"/>
              </a:rPr>
              <a:t>Activity leaders will bring year 3 children to the playground (AM) and pick them up from classes (PM).</a:t>
            </a:r>
            <a:endParaRPr lang="en-GB" sz="4000" dirty="0">
              <a:latin typeface="Calibri" pitchFamily="34" charset="0"/>
              <a:cs typeface="Calibri" pitchFamily="34" charset="0"/>
            </a:endParaRPr>
          </a:p>
          <a:p>
            <a:pPr algn="ctr"/>
            <a:endParaRPr lang="en-US" sz="4000" dirty="0"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en-US" sz="4000" dirty="0">
                <a:latin typeface="Calibri" pitchFamily="34" charset="0"/>
                <a:cs typeface="Calibri" pitchFamily="34" charset="0"/>
              </a:rPr>
              <a:t>Contact them directly for further information.</a:t>
            </a:r>
            <a:endParaRPr lang="en-GB" sz="40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FF0A7C9-C30B-4F33-8D7D-4F25CBF39625}"/>
              </a:ext>
            </a:extLst>
          </p:cNvPr>
          <p:cNvSpPr txBox="1">
            <a:spLocks/>
          </p:cNvSpPr>
          <p:nvPr/>
        </p:nvSpPr>
        <p:spPr>
          <a:xfrm>
            <a:off x="2207568" y="-4440"/>
            <a:ext cx="8683706" cy="11430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 fontScale="925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8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JAG – Junior Adventures Group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CDFDA2D-3683-4930-B004-A059F699D5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344" y="102088"/>
            <a:ext cx="1916136" cy="195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419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755" y="-102268"/>
            <a:ext cx="2376264" cy="237626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34C351D-02E0-4D56-A1C8-D26B281F55EC}"/>
              </a:ext>
            </a:extLst>
          </p:cNvPr>
          <p:cNvSpPr/>
          <p:nvPr/>
        </p:nvSpPr>
        <p:spPr>
          <a:xfrm>
            <a:off x="1190609" y="2110195"/>
            <a:ext cx="999379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latin typeface="Calibri" pitchFamily="34" charset="0"/>
                <a:cs typeface="Calibri" pitchFamily="34" charset="0"/>
              </a:rPr>
              <a:t>The school office will notify you </a:t>
            </a:r>
            <a:r>
              <a:rPr lang="en-GB" sz="4000" i="1" u="sng" dirty="0">
                <a:latin typeface="Calibri" pitchFamily="34" charset="0"/>
                <a:cs typeface="Calibri" pitchFamily="34" charset="0"/>
              </a:rPr>
              <a:t>immediately</a:t>
            </a:r>
            <a:r>
              <a:rPr lang="en-GB" sz="4000" u="sng" dirty="0">
                <a:latin typeface="Calibri" pitchFamily="34" charset="0"/>
                <a:cs typeface="Calibri" pitchFamily="34" charset="0"/>
              </a:rPr>
              <a:t> </a:t>
            </a:r>
            <a:r>
              <a:rPr lang="en-GB" sz="4000" dirty="0">
                <a:latin typeface="Calibri" pitchFamily="34" charset="0"/>
                <a:cs typeface="Calibri" pitchFamily="34" charset="0"/>
              </a:rPr>
              <a:t>about:</a:t>
            </a:r>
          </a:p>
          <a:p>
            <a:pPr algn="ctr"/>
            <a:r>
              <a:rPr lang="en-GB" sz="4000" dirty="0">
                <a:latin typeface="Calibri" pitchFamily="34" charset="0"/>
                <a:cs typeface="Calibri" pitchFamily="34" charset="0"/>
              </a:rPr>
              <a:t>Serious injuries and all head injuries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FF0A7C9-C30B-4F33-8D7D-4F25CBF39625}"/>
              </a:ext>
            </a:extLst>
          </p:cNvPr>
          <p:cNvSpPr txBox="1">
            <a:spLocks/>
          </p:cNvSpPr>
          <p:nvPr/>
        </p:nvSpPr>
        <p:spPr>
          <a:xfrm>
            <a:off x="2258887" y="-99392"/>
            <a:ext cx="8229600" cy="11430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8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First Aid Communication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22F188E-F464-48AB-BA25-C99C73D73F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16480" y="169960"/>
            <a:ext cx="1493499" cy="144016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CEB9543-7506-41CF-B10A-88A3FB4BF696}"/>
              </a:ext>
            </a:extLst>
          </p:cNvPr>
          <p:cNvSpPr/>
          <p:nvPr/>
        </p:nvSpPr>
        <p:spPr>
          <a:xfrm>
            <a:off x="1190609" y="4419532"/>
            <a:ext cx="999379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latin typeface="Calibri" pitchFamily="34" charset="0"/>
                <a:cs typeface="Calibri" pitchFamily="34" charset="0"/>
              </a:rPr>
              <a:t>Class teacher will notify you </a:t>
            </a:r>
            <a:r>
              <a:rPr lang="en-GB" sz="4000" i="1" u="sng" dirty="0">
                <a:latin typeface="Calibri" pitchFamily="34" charset="0"/>
                <a:cs typeface="Calibri" pitchFamily="34" charset="0"/>
              </a:rPr>
              <a:t>at the end of the school day</a:t>
            </a:r>
            <a:r>
              <a:rPr lang="en-GB" sz="4000" u="sng" dirty="0">
                <a:latin typeface="Calibri" pitchFamily="34" charset="0"/>
                <a:cs typeface="Calibri" pitchFamily="34" charset="0"/>
              </a:rPr>
              <a:t> </a:t>
            </a:r>
            <a:r>
              <a:rPr lang="en-GB" sz="4000" dirty="0">
                <a:latin typeface="Calibri" pitchFamily="34" charset="0"/>
                <a:cs typeface="Calibri" pitchFamily="34" charset="0"/>
              </a:rPr>
              <a:t>about:</a:t>
            </a:r>
          </a:p>
          <a:p>
            <a:pPr algn="ctr"/>
            <a:r>
              <a:rPr lang="en-GB" sz="4000" dirty="0">
                <a:latin typeface="Calibri" pitchFamily="34" charset="0"/>
                <a:cs typeface="Calibri" pitchFamily="34" charset="0"/>
              </a:rPr>
              <a:t>Minor injuries (bumps, grazes, bruises etc)</a:t>
            </a:r>
          </a:p>
        </p:txBody>
      </p:sp>
    </p:spTree>
    <p:extLst>
      <p:ext uri="{BB962C8B-B14F-4D97-AF65-F5344CB8AC3E}">
        <p14:creationId xmlns:p14="http://schemas.microsoft.com/office/powerpoint/2010/main" val="1476281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Willow Bank Junior School Curriculum Planning</a:t>
            </a:r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9725676"/>
              </p:ext>
            </p:extLst>
          </p:nvPr>
        </p:nvGraphicFramePr>
        <p:xfrm>
          <a:off x="1470012" y="1197438"/>
          <a:ext cx="8450079" cy="2591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4680">
                  <a:extLst>
                    <a:ext uri="{9D8B030D-6E8A-4147-A177-3AD203B41FA5}">
                      <a16:colId xmlns:a16="http://schemas.microsoft.com/office/drawing/2014/main" val="3877801222"/>
                    </a:ext>
                  </a:extLst>
                </a:gridCol>
                <a:gridCol w="702148">
                  <a:extLst>
                    <a:ext uri="{9D8B030D-6E8A-4147-A177-3AD203B41FA5}">
                      <a16:colId xmlns:a16="http://schemas.microsoft.com/office/drawing/2014/main" val="1497109945"/>
                    </a:ext>
                  </a:extLst>
                </a:gridCol>
                <a:gridCol w="1071091">
                  <a:extLst>
                    <a:ext uri="{9D8B030D-6E8A-4147-A177-3AD203B41FA5}">
                      <a16:colId xmlns:a16="http://schemas.microsoft.com/office/drawing/2014/main" val="2760208302"/>
                    </a:ext>
                  </a:extLst>
                </a:gridCol>
                <a:gridCol w="232087">
                  <a:extLst>
                    <a:ext uri="{9D8B030D-6E8A-4147-A177-3AD203B41FA5}">
                      <a16:colId xmlns:a16="http://schemas.microsoft.com/office/drawing/2014/main" val="2096110290"/>
                    </a:ext>
                  </a:extLst>
                </a:gridCol>
                <a:gridCol w="1493396">
                  <a:extLst>
                    <a:ext uri="{9D8B030D-6E8A-4147-A177-3AD203B41FA5}">
                      <a16:colId xmlns:a16="http://schemas.microsoft.com/office/drawing/2014/main" val="2405568020"/>
                    </a:ext>
                  </a:extLst>
                </a:gridCol>
                <a:gridCol w="443616">
                  <a:extLst>
                    <a:ext uri="{9D8B030D-6E8A-4147-A177-3AD203B41FA5}">
                      <a16:colId xmlns:a16="http://schemas.microsoft.com/office/drawing/2014/main" val="1632630141"/>
                    </a:ext>
                  </a:extLst>
                </a:gridCol>
                <a:gridCol w="1305744">
                  <a:extLst>
                    <a:ext uri="{9D8B030D-6E8A-4147-A177-3AD203B41FA5}">
                      <a16:colId xmlns:a16="http://schemas.microsoft.com/office/drawing/2014/main" val="3646445402"/>
                    </a:ext>
                  </a:extLst>
                </a:gridCol>
                <a:gridCol w="671523">
                  <a:extLst>
                    <a:ext uri="{9D8B030D-6E8A-4147-A177-3AD203B41FA5}">
                      <a16:colId xmlns:a16="http://schemas.microsoft.com/office/drawing/2014/main" val="2544994387"/>
                    </a:ext>
                  </a:extLst>
                </a:gridCol>
                <a:gridCol w="247159">
                  <a:extLst>
                    <a:ext uri="{9D8B030D-6E8A-4147-A177-3AD203B41FA5}">
                      <a16:colId xmlns:a16="http://schemas.microsoft.com/office/drawing/2014/main" val="2319299759"/>
                    </a:ext>
                  </a:extLst>
                </a:gridCol>
                <a:gridCol w="741475">
                  <a:extLst>
                    <a:ext uri="{9D8B030D-6E8A-4147-A177-3AD203B41FA5}">
                      <a16:colId xmlns:a16="http://schemas.microsoft.com/office/drawing/2014/main" val="301312802"/>
                    </a:ext>
                  </a:extLst>
                </a:gridCol>
                <a:gridCol w="667160">
                  <a:extLst>
                    <a:ext uri="{9D8B030D-6E8A-4147-A177-3AD203B41FA5}">
                      <a16:colId xmlns:a16="http://schemas.microsoft.com/office/drawing/2014/main" val="448001248"/>
                    </a:ext>
                  </a:extLst>
                </a:gridCol>
              </a:tblGrid>
              <a:tr h="297391">
                <a:tc gridSpan="11">
                  <a:txBody>
                    <a:bodyPr/>
                    <a:lstStyle/>
                    <a:p>
                      <a:pPr algn="l"/>
                      <a:r>
                        <a:rPr lang="en-GB" sz="1400" dirty="0">
                          <a:solidFill>
                            <a:srgbClr val="002060"/>
                          </a:solidFill>
                        </a:rPr>
                        <a:t>A                                                                      Year 3              Example Weekly Timetable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en-GB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8777086"/>
                  </a:ext>
                </a:extLst>
              </a:tr>
              <a:tr h="297391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9:15 – 9:45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/>
                        <a:t>9:45 – 10:45</a:t>
                      </a:r>
                    </a:p>
                  </a:txBody>
                  <a:tcPr marL="68580" marR="68580" marT="34290" marB="34290"/>
                </a:tc>
                <a:tc rowSpan="6">
                  <a:txBody>
                    <a:bodyPr/>
                    <a:lstStyle/>
                    <a:p>
                      <a:pPr algn="ctr"/>
                      <a:r>
                        <a:rPr lang="en-GB" sz="900" dirty="0"/>
                        <a:t>Break</a:t>
                      </a:r>
                      <a:r>
                        <a:rPr lang="en-GB" sz="900" baseline="0" dirty="0"/>
                        <a:t> </a:t>
                      </a:r>
                      <a:endParaRPr lang="en-GB" sz="900" dirty="0"/>
                    </a:p>
                  </a:txBody>
                  <a:tcPr marL="68580" marR="68580" marT="34290" marB="34290" vert="vert27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/>
                        <a:t>1</a:t>
                      </a:r>
                      <a:r>
                        <a:rPr lang="en-GB" sz="900" dirty="0"/>
                        <a:t>1:05 – 12:05</a:t>
                      </a:r>
                    </a:p>
                  </a:txBody>
                  <a:tcPr marL="68580" marR="68580" marT="34290" marB="34290" anchor="ctr"/>
                </a:tc>
                <a:tc rowSpan="6">
                  <a:txBody>
                    <a:bodyPr/>
                    <a:lstStyle/>
                    <a:p>
                      <a:pPr algn="ctr"/>
                      <a:r>
                        <a:rPr lang="en-GB" sz="900" dirty="0"/>
                        <a:t>Lunch </a:t>
                      </a:r>
                    </a:p>
                  </a:txBody>
                  <a:tcPr marL="68580" marR="68580" marT="34290" marB="34290" vert="vert270" anchor="ctr"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en-US" sz="900" dirty="0"/>
                        <a:t>1</a:t>
                      </a:r>
                      <a:r>
                        <a:rPr lang="en-GB" sz="900" dirty="0"/>
                        <a:t>:05 – 3:15</a:t>
                      </a: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20770408"/>
                  </a:ext>
                </a:extLst>
              </a:tr>
              <a:tr h="480060"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>
                          <a:latin typeface="Arial Rounded MT Bold" panose="020F0704030504030204" pitchFamily="34" charset="0"/>
                        </a:rPr>
                        <a:t>Monday 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latin typeface="Corbel" panose="020B0503020204020204" pitchFamily="34" charset="0"/>
                        </a:rPr>
                        <a:t>Reading &amp; phonics 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rbel" panose="020B0503020204020204"/>
                          <a:ea typeface="+mn-ea"/>
                          <a:cs typeface="+mn-cs"/>
                        </a:rPr>
                        <a:t>English</a:t>
                      </a:r>
                      <a:endParaRPr lang="en-GB" sz="1400" dirty="0"/>
                    </a:p>
                  </a:txBody>
                  <a:tcPr marL="68580" marR="68580" marT="34290" marB="34290" anchor="ctr"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Maths </a:t>
                      </a:r>
                    </a:p>
                  </a:txBody>
                  <a:tcPr marL="68580" marR="68580" marT="34290" marB="34290" anchor="ctr"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P.E.</a:t>
                      </a:r>
                      <a:endParaRPr lang="en-GB" sz="1400" dirty="0"/>
                    </a:p>
                  </a:txBody>
                  <a:tcPr marL="68580" marR="68580" marT="34290" marB="34290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French</a:t>
                      </a:r>
                      <a:endParaRPr lang="en-GB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Music</a:t>
                      </a:r>
                      <a:endParaRPr lang="en-GB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rbel" panose="020B0503020204020204"/>
                          <a:ea typeface="+mn-ea"/>
                          <a:cs typeface="+mn-cs"/>
                        </a:rPr>
                        <a:t>Story 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587675437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>
                          <a:latin typeface="Arial Rounded MT Bold" panose="020F0704030504030204" pitchFamily="34" charset="0"/>
                        </a:rPr>
                        <a:t>Tuesday 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rbel" panose="020B0503020204020204"/>
                          <a:ea typeface="+mn-ea"/>
                          <a:cs typeface="+mn-cs"/>
                        </a:rPr>
                        <a:t>Reading &amp; phonics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rbel" panose="020B0503020204020204"/>
                          <a:ea typeface="+mn-ea"/>
                          <a:cs typeface="+mn-cs"/>
                        </a:rPr>
                        <a:t>English</a:t>
                      </a:r>
                      <a:endParaRPr lang="en-GB" sz="1400" dirty="0"/>
                    </a:p>
                  </a:txBody>
                  <a:tcPr marL="68580" marR="68580" marT="34290" marB="34290" anchor="ctr"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rbel" panose="020B0503020204020204"/>
                          <a:ea typeface="+mn-ea"/>
                          <a:cs typeface="+mn-cs"/>
                        </a:rPr>
                        <a:t>Maths </a:t>
                      </a: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rbel" panose="020B0503020204020204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Science</a:t>
                      </a: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rbel" panose="020B0503020204020204"/>
                          <a:ea typeface="+mn-ea"/>
                          <a:cs typeface="+mn-cs"/>
                        </a:rPr>
                        <a:t>Story 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3875696526"/>
                  </a:ext>
                </a:extLst>
              </a:tr>
              <a:tr h="384026">
                <a:tc>
                  <a:txBody>
                    <a:bodyPr/>
                    <a:lstStyle/>
                    <a:p>
                      <a:pPr algn="ctr"/>
                      <a:r>
                        <a:rPr lang="en-GB" sz="800" b="0" dirty="0">
                          <a:latin typeface="Arial Rounded MT Bold" panose="020F0704030504030204" pitchFamily="34" charset="0"/>
                        </a:rPr>
                        <a:t>Wednesday 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rbel" panose="020B0503020204020204"/>
                          <a:ea typeface="+mn-ea"/>
                          <a:cs typeface="+mn-cs"/>
                        </a:rPr>
                        <a:t>Reading &amp; phonics 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rbel" panose="020B0503020204020204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rbel" panose="020B0503020204020204"/>
                          <a:ea typeface="+mn-ea"/>
                          <a:cs typeface="+mn-cs"/>
                        </a:rPr>
                        <a:t>English</a:t>
                      </a:r>
                      <a:endParaRPr lang="en-GB" sz="1400" dirty="0"/>
                    </a:p>
                  </a:txBody>
                  <a:tcPr marL="68580" marR="68580" marT="34290" marB="34290" anchor="ctr"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rbel" panose="020B0503020204020204"/>
                          <a:ea typeface="+mn-ea"/>
                          <a:cs typeface="+mn-cs"/>
                        </a:rPr>
                        <a:t>Maths </a:t>
                      </a: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rbel" panose="020B0503020204020204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PSHEC</a:t>
                      </a:r>
                    </a:p>
                  </a:txBody>
                  <a:tcPr marL="68580" marR="68580" marT="34290" marB="34290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Computing</a:t>
                      </a: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rbel" panose="020B0503020204020204"/>
                          <a:ea typeface="+mn-ea"/>
                          <a:cs typeface="+mn-cs"/>
                        </a:rPr>
                        <a:t>Story </a:t>
                      </a: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rbel" panose="020B0503020204020204"/>
                        <a:ea typeface="+mn-ea"/>
                        <a:cs typeface="+mn-cs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3099986183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>
                          <a:latin typeface="Arial Rounded MT Bold" panose="020F0704030504030204" pitchFamily="34" charset="0"/>
                        </a:rPr>
                        <a:t>Thursday 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rbel" panose="020B0503020204020204"/>
                          <a:ea typeface="+mn-ea"/>
                          <a:cs typeface="+mn-cs"/>
                        </a:rPr>
                        <a:t>Reading &amp; phonics 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rbel" panose="020B0503020204020204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rbel" panose="020B0503020204020204"/>
                          <a:ea typeface="+mn-ea"/>
                          <a:cs typeface="+mn-cs"/>
                        </a:rPr>
                        <a:t>English</a:t>
                      </a:r>
                      <a:endParaRPr lang="en-GB" sz="1400" dirty="0"/>
                    </a:p>
                  </a:txBody>
                  <a:tcPr marL="68580" marR="68580" marT="34290" marB="34290" anchor="ctr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rbel" panose="020B0503020204020204"/>
                          <a:ea typeface="+mn-ea"/>
                          <a:cs typeface="+mn-cs"/>
                        </a:rPr>
                        <a:t>Maths </a:t>
                      </a:r>
                    </a:p>
                  </a:txBody>
                  <a:tcPr marL="68580" marR="68580" marT="34290" marB="3429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History </a:t>
                      </a: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P.E.</a:t>
                      </a:r>
                      <a:endParaRPr lang="en-GB" sz="14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rbel" panose="020B0503020204020204"/>
                          <a:ea typeface="+mn-ea"/>
                          <a:cs typeface="+mn-cs"/>
                        </a:rPr>
                        <a:t>Story 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3883707379"/>
                  </a:ext>
                </a:extLst>
              </a:tr>
              <a:tr h="401683"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>
                          <a:latin typeface="Arial Rounded MT Bold" panose="020F0704030504030204" pitchFamily="34" charset="0"/>
                        </a:rPr>
                        <a:t>Friday 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rbel" panose="020B0503020204020204"/>
                          <a:ea typeface="+mn-ea"/>
                          <a:cs typeface="+mn-cs"/>
                        </a:rPr>
                        <a:t>Reading &amp; phonics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rbel" panose="020B0503020204020204"/>
                          <a:ea typeface="+mn-ea"/>
                          <a:cs typeface="+mn-cs"/>
                        </a:rPr>
                        <a:t>English</a:t>
                      </a:r>
                      <a:endParaRPr lang="en-GB" sz="1400" dirty="0"/>
                    </a:p>
                  </a:txBody>
                  <a:tcPr marL="68580" marR="68580" marT="34290" marB="34290" anchor="ctr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rbel" panose="020B0503020204020204"/>
                          <a:ea typeface="+mn-ea"/>
                          <a:cs typeface="+mn-cs"/>
                        </a:rPr>
                        <a:t>Maths </a:t>
                      </a:r>
                    </a:p>
                  </a:txBody>
                  <a:tcPr marL="68580" marR="68580" marT="34290" marB="3429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Art </a:t>
                      </a:r>
                      <a:endParaRPr lang="en-GB" sz="14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rbel" panose="020B0503020204020204"/>
                          <a:ea typeface="+mn-ea"/>
                          <a:cs typeface="+mn-cs"/>
                        </a:rPr>
                        <a:t>Story 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4157186424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7468147"/>
              </p:ext>
            </p:extLst>
          </p:nvPr>
        </p:nvGraphicFramePr>
        <p:xfrm>
          <a:off x="3215680" y="3933056"/>
          <a:ext cx="8640959" cy="27118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2070">
                  <a:extLst>
                    <a:ext uri="{9D8B030D-6E8A-4147-A177-3AD203B41FA5}">
                      <a16:colId xmlns:a16="http://schemas.microsoft.com/office/drawing/2014/main" val="3877801222"/>
                    </a:ext>
                  </a:extLst>
                </a:gridCol>
                <a:gridCol w="716106">
                  <a:extLst>
                    <a:ext uri="{9D8B030D-6E8A-4147-A177-3AD203B41FA5}">
                      <a16:colId xmlns:a16="http://schemas.microsoft.com/office/drawing/2014/main" val="1497109945"/>
                    </a:ext>
                  </a:extLst>
                </a:gridCol>
                <a:gridCol w="1133628">
                  <a:extLst>
                    <a:ext uri="{9D8B030D-6E8A-4147-A177-3AD203B41FA5}">
                      <a16:colId xmlns:a16="http://schemas.microsoft.com/office/drawing/2014/main" val="2760208302"/>
                    </a:ext>
                  </a:extLst>
                </a:gridCol>
                <a:gridCol w="257077">
                  <a:extLst>
                    <a:ext uri="{9D8B030D-6E8A-4147-A177-3AD203B41FA5}">
                      <a16:colId xmlns:a16="http://schemas.microsoft.com/office/drawing/2014/main" val="2096110290"/>
                    </a:ext>
                  </a:extLst>
                </a:gridCol>
                <a:gridCol w="1461468">
                  <a:extLst>
                    <a:ext uri="{9D8B030D-6E8A-4147-A177-3AD203B41FA5}">
                      <a16:colId xmlns:a16="http://schemas.microsoft.com/office/drawing/2014/main" val="2405568020"/>
                    </a:ext>
                  </a:extLst>
                </a:gridCol>
                <a:gridCol w="452436">
                  <a:extLst>
                    <a:ext uri="{9D8B030D-6E8A-4147-A177-3AD203B41FA5}">
                      <a16:colId xmlns:a16="http://schemas.microsoft.com/office/drawing/2014/main" val="1632630141"/>
                    </a:ext>
                  </a:extLst>
                </a:gridCol>
                <a:gridCol w="1331705">
                  <a:extLst>
                    <a:ext uri="{9D8B030D-6E8A-4147-A177-3AD203B41FA5}">
                      <a16:colId xmlns:a16="http://schemas.microsoft.com/office/drawing/2014/main" val="3646445402"/>
                    </a:ext>
                  </a:extLst>
                </a:gridCol>
                <a:gridCol w="683179">
                  <a:extLst>
                    <a:ext uri="{9D8B030D-6E8A-4147-A177-3AD203B41FA5}">
                      <a16:colId xmlns:a16="http://schemas.microsoft.com/office/drawing/2014/main" val="2544994387"/>
                    </a:ext>
                  </a:extLst>
                </a:gridCol>
                <a:gridCol w="251860">
                  <a:extLst>
                    <a:ext uri="{9D8B030D-6E8A-4147-A177-3AD203B41FA5}">
                      <a16:colId xmlns:a16="http://schemas.microsoft.com/office/drawing/2014/main" val="639466858"/>
                    </a:ext>
                  </a:extLst>
                </a:gridCol>
                <a:gridCol w="755582">
                  <a:extLst>
                    <a:ext uri="{9D8B030D-6E8A-4147-A177-3AD203B41FA5}">
                      <a16:colId xmlns:a16="http://schemas.microsoft.com/office/drawing/2014/main" val="377763729"/>
                    </a:ext>
                  </a:extLst>
                </a:gridCol>
                <a:gridCol w="705848">
                  <a:extLst>
                    <a:ext uri="{9D8B030D-6E8A-4147-A177-3AD203B41FA5}">
                      <a16:colId xmlns:a16="http://schemas.microsoft.com/office/drawing/2014/main" val="2529635516"/>
                    </a:ext>
                  </a:extLst>
                </a:gridCol>
              </a:tblGrid>
              <a:tr h="303825">
                <a:tc gridSpan="11">
                  <a:txBody>
                    <a:bodyPr/>
                    <a:lstStyle/>
                    <a:p>
                      <a:pPr algn="l"/>
                      <a:r>
                        <a:rPr lang="en-GB" sz="1400" dirty="0">
                          <a:solidFill>
                            <a:srgbClr val="002060"/>
                          </a:solidFill>
                        </a:rPr>
                        <a:t>B                                                                     Year 3              Example Weekly Timetable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en-GB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8777086"/>
                  </a:ext>
                </a:extLst>
              </a:tr>
              <a:tr h="369517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9:15 – 9:45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/>
                        <a:t>9:45 – 10:45</a:t>
                      </a:r>
                    </a:p>
                  </a:txBody>
                  <a:tcPr marL="68580" marR="68580" marT="34290" marB="34290"/>
                </a:tc>
                <a:tc rowSpan="6">
                  <a:txBody>
                    <a:bodyPr/>
                    <a:lstStyle/>
                    <a:p>
                      <a:pPr algn="ctr"/>
                      <a:r>
                        <a:rPr lang="en-GB" sz="900" dirty="0"/>
                        <a:t>Break</a:t>
                      </a:r>
                      <a:r>
                        <a:rPr lang="en-GB" sz="900" baseline="0" dirty="0"/>
                        <a:t> </a:t>
                      </a:r>
                      <a:endParaRPr lang="en-GB" sz="900" dirty="0"/>
                    </a:p>
                  </a:txBody>
                  <a:tcPr marL="68580" marR="68580" marT="34290" marB="34290" vert="vert27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/>
                        <a:t>1</a:t>
                      </a:r>
                      <a:r>
                        <a:rPr lang="en-GB" sz="900" dirty="0"/>
                        <a:t>1:05 – 12:05</a:t>
                      </a:r>
                    </a:p>
                  </a:txBody>
                  <a:tcPr marL="68580" marR="68580" marT="34290" marB="34290" anchor="ctr"/>
                </a:tc>
                <a:tc rowSpan="6">
                  <a:txBody>
                    <a:bodyPr/>
                    <a:lstStyle/>
                    <a:p>
                      <a:pPr algn="ctr"/>
                      <a:r>
                        <a:rPr lang="en-GB" sz="900" dirty="0"/>
                        <a:t>Lunch </a:t>
                      </a:r>
                    </a:p>
                  </a:txBody>
                  <a:tcPr marL="68580" marR="68580" marT="34290" marB="34290" vert="vert270" anchor="ctr"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en-US" sz="900" dirty="0"/>
                        <a:t>1</a:t>
                      </a:r>
                      <a:r>
                        <a:rPr lang="en-GB" sz="900" dirty="0"/>
                        <a:t>:05 – 3:15</a:t>
                      </a: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20770408"/>
                  </a:ext>
                </a:extLst>
              </a:tr>
              <a:tr h="517324"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>
                          <a:latin typeface="Arial Rounded MT Bold" panose="020F0704030504030204" pitchFamily="34" charset="0"/>
                        </a:rPr>
                        <a:t>Monday 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latin typeface="Corbel" panose="020B0503020204020204" pitchFamily="34" charset="0"/>
                        </a:rPr>
                        <a:t>Reading &amp; phonics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rbel" panose="020B0503020204020204"/>
                          <a:ea typeface="+mn-ea"/>
                          <a:cs typeface="+mn-cs"/>
                        </a:rPr>
                        <a:t>English</a:t>
                      </a:r>
                      <a:endParaRPr lang="en-GB" sz="1400" dirty="0"/>
                    </a:p>
                  </a:txBody>
                  <a:tcPr marL="68580" marR="68580" marT="34290" marB="34290" anchor="ctr"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Maths </a:t>
                      </a:r>
                    </a:p>
                  </a:txBody>
                  <a:tcPr marL="68580" marR="68580" marT="34290" marB="34290" anchor="ctr"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P.E.</a:t>
                      </a:r>
                      <a:endParaRPr lang="en-GB" sz="1400" dirty="0"/>
                    </a:p>
                  </a:txBody>
                  <a:tcPr marL="68580" marR="68580" marT="34290" marB="34290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French</a:t>
                      </a:r>
                      <a:endParaRPr lang="en-GB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Music</a:t>
                      </a:r>
                      <a:endParaRPr lang="en-GB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rbel" panose="020B0503020204020204"/>
                          <a:ea typeface="+mn-ea"/>
                          <a:cs typeface="+mn-cs"/>
                        </a:rPr>
                        <a:t>Story </a:t>
                      </a: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rbel" panose="020B0503020204020204"/>
                        <a:ea typeface="+mn-ea"/>
                        <a:cs typeface="+mn-cs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587675437"/>
                  </a:ext>
                </a:extLst>
              </a:tr>
              <a:tr h="369517"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>
                          <a:latin typeface="Arial Rounded MT Bold" panose="020F0704030504030204" pitchFamily="34" charset="0"/>
                        </a:rPr>
                        <a:t>Tuesday 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rbel" panose="020B0503020204020204"/>
                          <a:ea typeface="+mn-ea"/>
                          <a:cs typeface="+mn-cs"/>
                        </a:rPr>
                        <a:t>Reading &amp; phonics 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rbel" panose="020B0503020204020204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rbel" panose="020B0503020204020204"/>
                          <a:ea typeface="+mn-ea"/>
                          <a:cs typeface="+mn-cs"/>
                        </a:rPr>
                        <a:t>English</a:t>
                      </a:r>
                      <a:endParaRPr lang="en-GB" sz="1400" dirty="0"/>
                    </a:p>
                  </a:txBody>
                  <a:tcPr marL="68580" marR="68580" marT="34290" marB="34290" anchor="ctr"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rbel" panose="020B0503020204020204"/>
                          <a:ea typeface="+mn-ea"/>
                          <a:cs typeface="+mn-cs"/>
                        </a:rPr>
                        <a:t>Maths </a:t>
                      </a:r>
                    </a:p>
                  </a:txBody>
                  <a:tcPr marL="68580" marR="68580" marT="34290" marB="34290" anchor="ctr"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Science</a:t>
                      </a:r>
                      <a:endParaRPr lang="en-GB" sz="14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rbel" panose="020B0503020204020204"/>
                          <a:ea typeface="+mn-ea"/>
                          <a:cs typeface="+mn-cs"/>
                        </a:rPr>
                        <a:t>Story </a:t>
                      </a: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rbel" panose="020B0503020204020204"/>
                        <a:ea typeface="+mn-ea"/>
                        <a:cs typeface="+mn-cs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3875696526"/>
                  </a:ext>
                </a:extLst>
              </a:tr>
              <a:tr h="369517">
                <a:tc>
                  <a:txBody>
                    <a:bodyPr/>
                    <a:lstStyle/>
                    <a:p>
                      <a:pPr algn="ctr"/>
                      <a:r>
                        <a:rPr lang="en-GB" sz="800" b="0" dirty="0">
                          <a:latin typeface="Arial Rounded MT Bold" panose="020F0704030504030204" pitchFamily="34" charset="0"/>
                        </a:rPr>
                        <a:t>Wednesday 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rbel" panose="020B0503020204020204"/>
                          <a:ea typeface="+mn-ea"/>
                          <a:cs typeface="+mn-cs"/>
                        </a:rPr>
                        <a:t>Reading &amp; phonics 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rbel" panose="020B0503020204020204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rbel" panose="020B0503020204020204"/>
                          <a:ea typeface="+mn-ea"/>
                          <a:cs typeface="+mn-cs"/>
                        </a:rPr>
                        <a:t>English</a:t>
                      </a:r>
                      <a:endParaRPr lang="en-GB" sz="1400" dirty="0"/>
                    </a:p>
                  </a:txBody>
                  <a:tcPr marL="68580" marR="68580" marT="34290" marB="34290" anchor="ctr"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rbel" panose="020B0503020204020204"/>
                          <a:ea typeface="+mn-ea"/>
                          <a:cs typeface="+mn-cs"/>
                        </a:rPr>
                        <a:t>Maths </a:t>
                      </a:r>
                    </a:p>
                  </a:txBody>
                  <a:tcPr marL="68580" marR="68580" marT="34290" marB="34290" anchor="ctr"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Religion</a:t>
                      </a:r>
                    </a:p>
                  </a:txBody>
                  <a:tcPr marL="68580" marR="68580" marT="34290" marB="34290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Computing</a:t>
                      </a: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rbel" panose="020B0503020204020204"/>
                          <a:ea typeface="+mn-ea"/>
                          <a:cs typeface="+mn-cs"/>
                        </a:rPr>
                        <a:t>Story </a:t>
                      </a: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rbel" panose="020B0503020204020204"/>
                        <a:ea typeface="+mn-ea"/>
                        <a:cs typeface="+mn-cs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3099986183"/>
                  </a:ext>
                </a:extLst>
              </a:tr>
              <a:tr h="369517"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>
                          <a:latin typeface="Arial Rounded MT Bold" panose="020F0704030504030204" pitchFamily="34" charset="0"/>
                        </a:rPr>
                        <a:t>Thursday 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rbel" panose="020B0503020204020204"/>
                          <a:ea typeface="+mn-ea"/>
                          <a:cs typeface="+mn-cs"/>
                        </a:rPr>
                        <a:t>Reading &amp; phonics 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rbel" panose="020B0503020204020204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rbel" panose="020B0503020204020204"/>
                          <a:ea typeface="+mn-ea"/>
                          <a:cs typeface="+mn-cs"/>
                        </a:rPr>
                        <a:t>English</a:t>
                      </a:r>
                      <a:endParaRPr lang="en-GB" sz="1400" dirty="0"/>
                    </a:p>
                  </a:txBody>
                  <a:tcPr marL="68580" marR="68580" marT="34290" marB="34290" anchor="ctr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rbel" panose="020B0503020204020204"/>
                          <a:ea typeface="+mn-ea"/>
                          <a:cs typeface="+mn-cs"/>
                        </a:rPr>
                        <a:t>Maths </a:t>
                      </a:r>
                    </a:p>
                  </a:txBody>
                  <a:tcPr marL="68580" marR="68580" marT="34290" marB="34290" anchor="ctr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Geography</a:t>
                      </a: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P.E.</a:t>
                      </a:r>
                      <a:endParaRPr lang="en-GB" sz="140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rbel" panose="020B0503020204020204"/>
                          <a:ea typeface="+mn-ea"/>
                          <a:cs typeface="+mn-cs"/>
                        </a:rPr>
                        <a:t>Story 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3131236059"/>
                  </a:ext>
                </a:extLst>
              </a:tr>
              <a:tr h="412675">
                <a:tc>
                  <a:txBody>
                    <a:bodyPr/>
                    <a:lstStyle/>
                    <a:p>
                      <a:pPr algn="ctr"/>
                      <a:r>
                        <a:rPr lang="en-GB" sz="1100" b="0" dirty="0">
                          <a:latin typeface="Arial Rounded MT Bold" panose="020F0704030504030204" pitchFamily="34" charset="0"/>
                        </a:rPr>
                        <a:t>Friday 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rbel" panose="020B0503020204020204"/>
                          <a:ea typeface="+mn-ea"/>
                          <a:cs typeface="+mn-cs"/>
                        </a:rPr>
                        <a:t>Reading &amp; phonics 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rbel" panose="020B0503020204020204"/>
                          <a:ea typeface="+mn-ea"/>
                          <a:cs typeface="+mn-cs"/>
                        </a:rPr>
                        <a:t>English</a:t>
                      </a:r>
                      <a:endParaRPr lang="en-GB" sz="1400" dirty="0"/>
                    </a:p>
                  </a:txBody>
                  <a:tcPr marL="68580" marR="68580" marT="34290" marB="34290" anchor="ctr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rbel" panose="020B0503020204020204"/>
                          <a:ea typeface="+mn-ea"/>
                          <a:cs typeface="+mn-cs"/>
                        </a:rPr>
                        <a:t>Maths </a:t>
                      </a:r>
                    </a:p>
                  </a:txBody>
                  <a:tcPr marL="68580" marR="68580" marT="34290" marB="34290" anchor="ctr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Design &amp; Technology</a:t>
                      </a: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rbel" panose="020B0503020204020204"/>
                          <a:ea typeface="+mn-ea"/>
                          <a:cs typeface="+mn-cs"/>
                        </a:rPr>
                        <a:t>Story </a:t>
                      </a: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43112685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1087" y="0"/>
            <a:ext cx="2016224" cy="2016224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66CBDCC-62B9-4A5A-933A-090D56BC243C}"/>
              </a:ext>
            </a:extLst>
          </p:cNvPr>
          <p:cNvSpPr txBox="1">
            <a:spLocks/>
          </p:cNvSpPr>
          <p:nvPr/>
        </p:nvSpPr>
        <p:spPr>
          <a:xfrm>
            <a:off x="2135560" y="107567"/>
            <a:ext cx="7653536" cy="676036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 fontScale="85000" lnSpcReduction="1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8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Example of Year 3 timetable:</a:t>
            </a:r>
          </a:p>
        </p:txBody>
      </p:sp>
    </p:spTree>
    <p:extLst>
      <p:ext uri="{BB962C8B-B14F-4D97-AF65-F5344CB8AC3E}">
        <p14:creationId xmlns:p14="http://schemas.microsoft.com/office/powerpoint/2010/main" val="14933438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055440" y="1074554"/>
            <a:ext cx="1065718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400" b="1" dirty="0">
                <a:latin typeface="Calibri" pitchFamily="34" charset="0"/>
                <a:cs typeface="Calibri" pitchFamily="34" charset="0"/>
              </a:rPr>
              <a:t>Reading</a:t>
            </a:r>
            <a:r>
              <a:rPr lang="en-GB" sz="4000" dirty="0">
                <a:latin typeface="Calibri" pitchFamily="34" charset="0"/>
                <a:cs typeface="Calibri" pitchFamily="34" charset="0"/>
              </a:rPr>
              <a:t> </a:t>
            </a:r>
            <a:r>
              <a:rPr lang="en-GB" sz="3600" dirty="0">
                <a:latin typeface="Calibri" pitchFamily="34" charset="0"/>
                <a:cs typeface="Calibri" pitchFamily="34" charset="0"/>
              </a:rPr>
              <a:t>– at least 4 x per week written by an adult into Reading Records </a:t>
            </a:r>
            <a:r>
              <a:rPr lang="en-GB" sz="3200" dirty="0">
                <a:latin typeface="Calibri" pitchFamily="34" charset="0"/>
                <a:cs typeface="Calibri" pitchFamily="34" charset="0"/>
              </a:rPr>
              <a:t>(Accelerated Reader scheme)</a:t>
            </a:r>
            <a:endParaRPr lang="en-GB" sz="4000" dirty="0">
              <a:latin typeface="Calibri" pitchFamily="34" charset="0"/>
              <a:cs typeface="Calibri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400" b="1" dirty="0">
                <a:latin typeface="Calibri" pitchFamily="34" charset="0"/>
                <a:cs typeface="Calibri" pitchFamily="34" charset="0"/>
              </a:rPr>
              <a:t>Maths</a:t>
            </a:r>
            <a:r>
              <a:rPr lang="en-GB" sz="4000" dirty="0">
                <a:latin typeface="Calibri" pitchFamily="34" charset="0"/>
                <a:cs typeface="Calibri" pitchFamily="34" charset="0"/>
              </a:rPr>
              <a:t> </a:t>
            </a:r>
            <a:r>
              <a:rPr lang="en-GB" sz="3600" dirty="0">
                <a:latin typeface="Calibri" pitchFamily="34" charset="0"/>
                <a:cs typeface="Calibri" pitchFamily="34" charset="0"/>
              </a:rPr>
              <a:t>– </a:t>
            </a:r>
            <a:r>
              <a:rPr lang="en-US" sz="3600" dirty="0">
                <a:latin typeface="Calibri" pitchFamily="34" charset="0"/>
                <a:cs typeface="Calibri" pitchFamily="34" charset="0"/>
              </a:rPr>
              <a:t>Times tables </a:t>
            </a:r>
            <a:r>
              <a:rPr lang="en-US" sz="3200" dirty="0">
                <a:latin typeface="Calibri" pitchFamily="34" charset="0"/>
                <a:cs typeface="Calibri" pitchFamily="34" charset="0"/>
              </a:rPr>
              <a:t>(</a:t>
            </a:r>
            <a:r>
              <a:rPr lang="en-GB" sz="3200" dirty="0">
                <a:latin typeface="Calibri" pitchFamily="34" charset="0"/>
                <a:cs typeface="Calibri" pitchFamily="34" charset="0"/>
              </a:rPr>
              <a:t>Times Tables Rock Stars)</a:t>
            </a:r>
            <a:endParaRPr lang="en-US" sz="3200" dirty="0">
              <a:latin typeface="Calibri" pitchFamily="34" charset="0"/>
              <a:cs typeface="Calibri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b="1" dirty="0">
                <a:latin typeface="Calibri" pitchFamily="34" charset="0"/>
                <a:cs typeface="Calibri" pitchFamily="34" charset="0"/>
              </a:rPr>
              <a:t>Spellings</a:t>
            </a:r>
            <a:r>
              <a:rPr lang="en-US" sz="4000" dirty="0">
                <a:latin typeface="Calibri" pitchFamily="34" charset="0"/>
                <a:cs typeface="Calibri" pitchFamily="34" charset="0"/>
              </a:rPr>
              <a:t> </a:t>
            </a:r>
            <a:r>
              <a:rPr lang="en-US" sz="3600" dirty="0">
                <a:latin typeface="Calibri" pitchFamily="34" charset="0"/>
                <a:cs typeface="Calibri" pitchFamily="34" charset="0"/>
              </a:rPr>
              <a:t>– quiz on Purple Mash </a:t>
            </a:r>
            <a:r>
              <a:rPr lang="en-US" sz="3200" dirty="0">
                <a:latin typeface="Calibri" pitchFamily="34" charset="0"/>
                <a:cs typeface="Calibri" pitchFamily="34" charset="0"/>
              </a:rPr>
              <a:t>(they also need to practise in their spelling homework books)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0042" y="5167934"/>
            <a:ext cx="1819068" cy="181906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FDF84AE-16C0-47A5-AA4A-08467BB66E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2036" y="4661280"/>
            <a:ext cx="1761942" cy="1263279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86A40223-F663-4914-A7A5-588D57EDEEF6}"/>
              </a:ext>
            </a:extLst>
          </p:cNvPr>
          <p:cNvSpPr txBox="1">
            <a:spLocks/>
          </p:cNvSpPr>
          <p:nvPr/>
        </p:nvSpPr>
        <p:spPr>
          <a:xfrm>
            <a:off x="3492707" y="-102"/>
            <a:ext cx="5400600" cy="823528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 fontScale="925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8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Weekly Homework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FB3B262-35AF-4591-A1DC-CFFCC0A682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30787" y="4670456"/>
            <a:ext cx="1819068" cy="140701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0397C1C-8673-427F-9DF7-E1C82484F2B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36160" y="4661280"/>
            <a:ext cx="1733954" cy="1407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899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87424"/>
            <a:ext cx="2160240" cy="216024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86A40223-F663-4914-A7A5-588D57EDEEF6}"/>
              </a:ext>
            </a:extLst>
          </p:cNvPr>
          <p:cNvSpPr txBox="1">
            <a:spLocks/>
          </p:cNvSpPr>
          <p:nvPr/>
        </p:nvSpPr>
        <p:spPr>
          <a:xfrm>
            <a:off x="2495600" y="-108232"/>
            <a:ext cx="7992888" cy="1239856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 fontScale="77500" lnSpcReduction="2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Current E</a:t>
            </a:r>
            <a:r>
              <a:rPr lang="en-GB" sz="4800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xtra</a:t>
            </a:r>
            <a:r>
              <a:rPr lang="en-GB" sz="48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-Curricular Activities</a:t>
            </a:r>
          </a:p>
          <a:p>
            <a:pPr algn="ctr"/>
            <a:r>
              <a:rPr lang="en-US" sz="31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n-GB" sz="31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paid and free)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7A81D56-9F30-4CDD-97B6-ACF9A5026192}"/>
              </a:ext>
            </a:extLst>
          </p:cNvPr>
          <p:cNvSpPr txBox="1"/>
          <p:nvPr/>
        </p:nvSpPr>
        <p:spPr>
          <a:xfrm>
            <a:off x="1847528" y="1067830"/>
            <a:ext cx="993710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Sport: football, tag-rugby, netball, athletics, running, rounders, chess, gymnastics, parkour, tennis, table tennis, cricket, break-dancing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4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Coding</a:t>
            </a:r>
            <a:endParaRPr lang="en-US" sz="4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Music: 3 x choirs, recorders, orchestra, Berkshire Maestros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Drawing/art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Sewing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E0B6DD1-948C-445A-861D-CB420589FBBE}"/>
              </a:ext>
            </a:extLst>
          </p:cNvPr>
          <p:cNvSpPr/>
          <p:nvPr/>
        </p:nvSpPr>
        <p:spPr>
          <a:xfrm>
            <a:off x="7464152" y="4761149"/>
            <a:ext cx="417646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Games &amp; Chill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Drama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4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Environment Club</a:t>
            </a:r>
          </a:p>
        </p:txBody>
      </p:sp>
    </p:spTree>
    <p:extLst>
      <p:ext uri="{BB962C8B-B14F-4D97-AF65-F5344CB8AC3E}">
        <p14:creationId xmlns:p14="http://schemas.microsoft.com/office/powerpoint/2010/main" val="12416757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5840" y="2780928"/>
            <a:ext cx="2880320" cy="2880320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8763DD0B-F4DF-480F-834E-766073F2E8AD}"/>
              </a:ext>
            </a:extLst>
          </p:cNvPr>
          <p:cNvSpPr txBox="1">
            <a:spLocks/>
          </p:cNvSpPr>
          <p:nvPr/>
        </p:nvSpPr>
        <p:spPr>
          <a:xfrm>
            <a:off x="1981200" y="1772816"/>
            <a:ext cx="8229600" cy="11430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66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1377793474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4203</TotalTime>
  <Words>827</Words>
  <Application>Microsoft Office PowerPoint</Application>
  <PresentationFormat>Widescreen</PresentationFormat>
  <Paragraphs>199</Paragraphs>
  <Slides>21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1" baseType="lpstr">
      <vt:lpstr>Aparajita</vt:lpstr>
      <vt:lpstr>Arial</vt:lpstr>
      <vt:lpstr>Arial Rounded MT Bold</vt:lpstr>
      <vt:lpstr>Calibri</vt:lpstr>
      <vt:lpstr>Century Gothic</vt:lpstr>
      <vt:lpstr>Corbel</vt:lpstr>
      <vt:lpstr>Franklin Gothic Medium</vt:lpstr>
      <vt:lpstr>Wingdings</vt:lpstr>
      <vt:lpstr>Wingdings 3</vt:lpstr>
      <vt:lpstr>Wisp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School Website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Claire L. Cowen</dc:creator>
  <cp:lastModifiedBy>Lisa Burns</cp:lastModifiedBy>
  <cp:revision>121</cp:revision>
  <cp:lastPrinted>2017-06-19T15:30:24Z</cp:lastPrinted>
  <dcterms:created xsi:type="dcterms:W3CDTF">2013-05-29T11:29:15Z</dcterms:created>
  <dcterms:modified xsi:type="dcterms:W3CDTF">2026-07-06T15:45:00Z</dcterms:modified>
</cp:coreProperties>
</file>